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1" r:id="rId2"/>
    <p:sldId id="285" r:id="rId3"/>
    <p:sldId id="286" r:id="rId4"/>
    <p:sldId id="287" r:id="rId5"/>
    <p:sldId id="288" r:id="rId6"/>
    <p:sldId id="283" r:id="rId7"/>
    <p:sldId id="284" r:id="rId8"/>
    <p:sldId id="289" r:id="rId9"/>
    <p:sldId id="290" r:id="rId10"/>
    <p:sldId id="291" r:id="rId11"/>
    <p:sldId id="293" r:id="rId12"/>
    <p:sldId id="292" r:id="rId13"/>
    <p:sldId id="29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16AE"/>
    <a:srgbClr val="3760AA"/>
    <a:srgbClr val="4F81C8"/>
    <a:srgbClr val="376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0542" autoAdjust="0"/>
  </p:normalViewPr>
  <p:slideViewPr>
    <p:cSldViewPr>
      <p:cViewPr varScale="1">
        <p:scale>
          <a:sx n="86" d="100"/>
          <a:sy n="86" d="100"/>
        </p:scale>
        <p:origin x="1354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2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1C3B9-DC97-4227-AAA0-A13BBBCB70DF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A1347-B3D2-447F-99A4-B1EFFEC74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527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A1347-B3D2-447F-99A4-B1EFFEC7456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6898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8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6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5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7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2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7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18E1-3CAD-41E5-8AD2-FA12CBE62063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2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Uporabnik:Joze_Grica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mailto:Gricar@FOV.Uni-Mb.si" TargetMode="External"/><Relationship Id="rId4" Type="http://schemas.openxmlformats.org/officeDocument/2006/relationships/hyperlink" Target="http://eregion.eu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region.eu/6-6-2018-slovenia-council-eservices-provision-elderly-5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region.eu/seniors-eservices-guide-55-sloveni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region.eu/connected-learning-internet-english-ecollaboration-networ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eregion.eu/eseniors-55-rose-valley-ljubljana-networ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dcu.ie/agefriendly/principles.s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region.eu/actors/active-aging-network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region.eu/actors/active-aging-network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2996952"/>
            <a:ext cx="8496943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b="1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b="1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Dr. Jože Gričar</a:t>
            </a:r>
            <a:r>
              <a:rPr lang="sl-SI" sz="20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, zaslužni profesor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Univerze v Mariboru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Programski koordinator, 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Medobčinska pobuda: Čezmejno e-sodelovanje v e-regiji 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http://eregion.eu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sl-SI" sz="20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Gricar@FOV.Uni-Mb.si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-24082" y="548680"/>
            <a:ext cx="916808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en-GB" sz="3600" b="1" dirty="0">
              <a:solidFill>
                <a:srgbClr val="1D16AE"/>
              </a:solidFill>
            </a:endParaRPr>
          </a:p>
          <a:p>
            <a:pPr algn="ctr"/>
            <a:endParaRPr lang="sl-SI" sz="3600" b="1" dirty="0">
              <a:solidFill>
                <a:srgbClr val="1D16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1" y="3086471"/>
            <a:ext cx="7848870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sl-SI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E-vključevanje v aktivno staranje</a:t>
            </a:r>
            <a:r>
              <a:rPr lang="en-GB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sl-SI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Možne razvojne usmeritve</a:t>
            </a:r>
            <a:endParaRPr lang="en-GB" sz="3600" b="1" dirty="0">
              <a:solidFill>
                <a:srgbClr val="1D16AE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en-GB" sz="3600" b="1" dirty="0" err="1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starosti</a:t>
            </a:r>
            <a:r>
              <a:rPr lang="en-GB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prijaznem</a:t>
            </a:r>
            <a:r>
              <a:rPr lang="en-GB" sz="3600" b="1" dirty="0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>
                <a:solidFill>
                  <a:srgbClr val="1D16A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okolju</a:t>
            </a:r>
            <a:endParaRPr lang="en-GB" sz="3600" b="1" dirty="0">
              <a:solidFill>
                <a:srgbClr val="1D16AE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senior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672"/>
            <a:ext cx="9137650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106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en-GB" sz="3600" dirty="0"/>
            </a:br>
            <a:r>
              <a:rPr lang="en-GB" sz="3100" b="1" dirty="0">
                <a:solidFill>
                  <a:srgbClr val="1D16AE"/>
                </a:solidFill>
              </a:rPr>
              <a:t>Slovenia Council </a:t>
            </a:r>
            <a:br>
              <a:rPr lang="en-GB" sz="3100" b="1" dirty="0">
                <a:solidFill>
                  <a:srgbClr val="1D16AE"/>
                </a:solidFill>
              </a:rPr>
            </a:br>
            <a:r>
              <a:rPr lang="en-GB" sz="3100" b="1" dirty="0">
                <a:solidFill>
                  <a:srgbClr val="1D16AE"/>
                </a:solidFill>
              </a:rPr>
              <a:t>for eServices Provision for the Seniors (55+)</a:t>
            </a:r>
            <a:br>
              <a:rPr lang="en-GB" sz="3600" b="1" dirty="0">
                <a:solidFill>
                  <a:srgbClr val="1D16AE"/>
                </a:solidFill>
              </a:rPr>
            </a:br>
            <a:r>
              <a:rPr lang="sl-SI" sz="2200" u="sng" dirty="0">
                <a:hlinkClick r:id="rId2"/>
              </a:rPr>
              <a:t>http://eregion.eu/6-6-2018-slovenia-council-eservices-provision-elderly-55</a:t>
            </a:r>
            <a:br>
              <a:rPr lang="en-GB" dirty="0"/>
            </a:b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568952" cy="4536504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en-GB" sz="4200" b="1" dirty="0">
                <a:solidFill>
                  <a:srgbClr val="1D16AE"/>
                </a:solidFill>
              </a:rPr>
              <a:t>      </a:t>
            </a:r>
            <a:r>
              <a:rPr lang="en-GB" sz="4200" b="1" dirty="0" err="1">
                <a:solidFill>
                  <a:srgbClr val="1D16AE"/>
                </a:solidFill>
              </a:rPr>
              <a:t>Namen</a:t>
            </a:r>
            <a:endParaRPr lang="en-GB" sz="4200" b="1" dirty="0">
              <a:solidFill>
                <a:srgbClr val="1D16AE"/>
              </a:solidFill>
            </a:endParaRPr>
          </a:p>
          <a:p>
            <a:pPr fontAlgn="base"/>
            <a:r>
              <a:rPr lang="en-GB" sz="4200" dirty="0">
                <a:solidFill>
                  <a:srgbClr val="1D16AE"/>
                </a:solidFill>
              </a:rPr>
              <a:t>v </a:t>
            </a:r>
            <a:r>
              <a:rPr lang="en-GB" sz="4200" dirty="0" err="1">
                <a:solidFill>
                  <a:srgbClr val="1D16AE"/>
                </a:solidFill>
              </a:rPr>
              <a:t>družbi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razviti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zavest</a:t>
            </a:r>
            <a:r>
              <a:rPr lang="en-GB" sz="4200" dirty="0">
                <a:solidFill>
                  <a:srgbClr val="1D16AE"/>
                </a:solidFill>
              </a:rPr>
              <a:t> o </a:t>
            </a:r>
            <a:r>
              <a:rPr lang="en-GB" sz="4200" dirty="0" err="1">
                <a:solidFill>
                  <a:srgbClr val="1D16AE"/>
                </a:solidFill>
              </a:rPr>
              <a:t>potrebah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zmožnostih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uporabe</a:t>
            </a:r>
            <a:r>
              <a:rPr lang="en-GB" sz="4200" dirty="0">
                <a:solidFill>
                  <a:srgbClr val="1D16AE"/>
                </a:solidFill>
              </a:rPr>
              <a:t> e-</a:t>
            </a:r>
            <a:r>
              <a:rPr lang="en-GB" sz="4200" dirty="0" err="1">
                <a:solidFill>
                  <a:srgbClr val="1D16AE"/>
                </a:solidFill>
              </a:rPr>
              <a:t>tehnologij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starejše</a:t>
            </a:r>
            <a:r>
              <a:rPr lang="en-GB" sz="4200" dirty="0">
                <a:solidFill>
                  <a:srgbClr val="1D16AE"/>
                </a:solidFill>
              </a:rPr>
              <a:t>;</a:t>
            </a:r>
          </a:p>
          <a:p>
            <a:pPr fontAlgn="base"/>
            <a:r>
              <a:rPr lang="en-GB" sz="4200" dirty="0" err="1">
                <a:solidFill>
                  <a:srgbClr val="1D16AE"/>
                </a:solidFill>
              </a:rPr>
              <a:t>spodbujati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zagotavljanje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splošne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blaginje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staranja</a:t>
            </a:r>
            <a:r>
              <a:rPr lang="en-GB" sz="4200" dirty="0">
                <a:solidFill>
                  <a:srgbClr val="1D16AE"/>
                </a:solidFill>
              </a:rPr>
              <a:t> z </a:t>
            </a:r>
            <a:r>
              <a:rPr lang="en-GB" sz="4200" dirty="0" err="1">
                <a:solidFill>
                  <a:srgbClr val="1D16AE"/>
                </a:solidFill>
              </a:rPr>
              <a:t>izobraževalnimi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procesi</a:t>
            </a:r>
            <a:r>
              <a:rPr lang="en-GB" sz="4200" dirty="0">
                <a:solidFill>
                  <a:srgbClr val="1D16AE"/>
                </a:solidFill>
              </a:rPr>
              <a:t>, </a:t>
            </a:r>
            <a:r>
              <a:rPr lang="en-GB" sz="4200" dirty="0" err="1">
                <a:solidFill>
                  <a:srgbClr val="1D16AE"/>
                </a:solidFill>
              </a:rPr>
              <a:t>ki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upoštevajo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potrebe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seniorjev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uporabi</a:t>
            </a:r>
            <a:r>
              <a:rPr lang="en-GB" sz="4200" dirty="0">
                <a:solidFill>
                  <a:srgbClr val="1D16AE"/>
                </a:solidFill>
              </a:rPr>
              <a:t> e-</a:t>
            </a:r>
            <a:r>
              <a:rPr lang="en-GB" sz="4200" dirty="0" err="1">
                <a:solidFill>
                  <a:srgbClr val="1D16AE"/>
                </a:solidFill>
              </a:rPr>
              <a:t>storitev</a:t>
            </a:r>
            <a:r>
              <a:rPr lang="en-GB" sz="4200" dirty="0">
                <a:solidFill>
                  <a:srgbClr val="1D16AE"/>
                </a:solidFill>
              </a:rPr>
              <a:t>;</a:t>
            </a:r>
          </a:p>
          <a:p>
            <a:pPr fontAlgn="base"/>
            <a:r>
              <a:rPr lang="en-GB" sz="4200" dirty="0" err="1">
                <a:solidFill>
                  <a:srgbClr val="1D16AE"/>
                </a:solidFill>
              </a:rPr>
              <a:t>spodbujati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interes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otrok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mladih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pomoč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uporabi</a:t>
            </a:r>
            <a:r>
              <a:rPr lang="en-GB" sz="4200" dirty="0">
                <a:solidFill>
                  <a:srgbClr val="1D16AE"/>
                </a:solidFill>
              </a:rPr>
              <a:t> e-</a:t>
            </a:r>
            <a:r>
              <a:rPr lang="en-GB" sz="4200" dirty="0" err="1">
                <a:solidFill>
                  <a:srgbClr val="1D16AE"/>
                </a:solidFill>
              </a:rPr>
              <a:t>tehnologij</a:t>
            </a:r>
            <a:r>
              <a:rPr lang="en-GB" sz="4200" dirty="0">
                <a:solidFill>
                  <a:srgbClr val="1D16AE"/>
                </a:solidFill>
              </a:rPr>
              <a:t> z </a:t>
            </a:r>
            <a:r>
              <a:rPr lang="en-GB" sz="4200" dirty="0" err="1">
                <a:solidFill>
                  <a:srgbClr val="1D16AE"/>
                </a:solidFill>
              </a:rPr>
              <a:t>medgeneracijskimi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programi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vzajemne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podpore</a:t>
            </a:r>
            <a:r>
              <a:rPr lang="en-GB" sz="4200" dirty="0">
                <a:solidFill>
                  <a:srgbClr val="1D16AE"/>
                </a:solidFill>
              </a:rPr>
              <a:t>;</a:t>
            </a:r>
          </a:p>
          <a:p>
            <a:pPr fontAlgn="base"/>
            <a:r>
              <a:rPr lang="en-GB" sz="4200" dirty="0" err="1">
                <a:solidFill>
                  <a:srgbClr val="1D16AE"/>
                </a:solidFill>
              </a:rPr>
              <a:t>pomagati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razvoju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vodstvenih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sposobnosti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seniorjev</a:t>
            </a:r>
            <a:r>
              <a:rPr lang="en-GB" sz="4200" dirty="0">
                <a:solidFill>
                  <a:srgbClr val="1D16AE"/>
                </a:solidFill>
              </a:rPr>
              <a:t> z </a:t>
            </a:r>
            <a:r>
              <a:rPr lang="en-GB" sz="4200" dirty="0" err="1">
                <a:solidFill>
                  <a:srgbClr val="1D16AE"/>
                </a:solidFill>
              </a:rPr>
              <a:t>usposabljanjem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vodij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izkoriščanjem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znanj</a:t>
            </a:r>
            <a:r>
              <a:rPr lang="en-GB" sz="4200" dirty="0">
                <a:solidFill>
                  <a:srgbClr val="1D16AE"/>
                </a:solidFill>
              </a:rPr>
              <a:t>;</a:t>
            </a:r>
          </a:p>
          <a:p>
            <a:pPr fontAlgn="base"/>
            <a:r>
              <a:rPr lang="en-GB" sz="4200" dirty="0">
                <a:solidFill>
                  <a:srgbClr val="1D16AE"/>
                </a:solidFill>
              </a:rPr>
              <a:t>z </a:t>
            </a:r>
            <a:r>
              <a:rPr lang="en-GB" sz="4200" dirty="0" err="1">
                <a:solidFill>
                  <a:srgbClr val="1D16AE"/>
                </a:solidFill>
              </a:rPr>
              <a:t>enotnim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delovanjem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zavzetostjo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doseči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pospešeno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zagotavljanje</a:t>
            </a:r>
            <a:r>
              <a:rPr lang="en-GB" sz="4200" dirty="0">
                <a:solidFill>
                  <a:srgbClr val="1D16AE"/>
                </a:solidFill>
              </a:rPr>
              <a:t> e-</a:t>
            </a:r>
            <a:r>
              <a:rPr lang="en-GB" sz="4200" dirty="0" err="1">
                <a:solidFill>
                  <a:srgbClr val="1D16AE"/>
                </a:solidFill>
              </a:rPr>
              <a:t>storitev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seniorje</a:t>
            </a:r>
            <a:r>
              <a:rPr lang="en-GB" sz="4200" dirty="0">
                <a:solidFill>
                  <a:srgbClr val="1D16AE"/>
                </a:solidFill>
              </a:rPr>
              <a:t> 55+;</a:t>
            </a:r>
          </a:p>
          <a:p>
            <a:pPr fontAlgn="base"/>
            <a:r>
              <a:rPr lang="en-GB" sz="4200" dirty="0" err="1">
                <a:solidFill>
                  <a:srgbClr val="1D16AE"/>
                </a:solidFill>
              </a:rPr>
              <a:t>spremljati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razpoložljive</a:t>
            </a:r>
            <a:r>
              <a:rPr lang="en-GB" sz="4200" dirty="0">
                <a:solidFill>
                  <a:srgbClr val="1D16AE"/>
                </a:solidFill>
              </a:rPr>
              <a:t> e-</a:t>
            </a:r>
            <a:r>
              <a:rPr lang="en-GB" sz="4200" dirty="0" err="1">
                <a:solidFill>
                  <a:srgbClr val="1D16AE"/>
                </a:solidFill>
              </a:rPr>
              <a:t>storitve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seniorje</a:t>
            </a:r>
            <a:r>
              <a:rPr lang="en-GB" sz="4200" dirty="0">
                <a:solidFill>
                  <a:srgbClr val="1D16AE"/>
                </a:solidFill>
              </a:rPr>
              <a:t> v </a:t>
            </a:r>
            <a:r>
              <a:rPr lang="en-GB" sz="4200" dirty="0" err="1">
                <a:solidFill>
                  <a:srgbClr val="1D16AE"/>
                </a:solidFill>
              </a:rPr>
              <a:t>Sloveniji</a:t>
            </a:r>
            <a:r>
              <a:rPr lang="en-GB" sz="4200" dirty="0">
                <a:solidFill>
                  <a:srgbClr val="1D16AE"/>
                </a:solidFill>
              </a:rPr>
              <a:t>, da bi </a:t>
            </a:r>
            <a:r>
              <a:rPr lang="en-GB" sz="4200" dirty="0" err="1">
                <a:solidFill>
                  <a:srgbClr val="1D16AE"/>
                </a:solidFill>
              </a:rPr>
              <a:t>zagotovili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njihovo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polno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zastopanost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sodelovanje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pri</a:t>
            </a:r>
            <a:r>
              <a:rPr lang="en-GB" sz="4200" dirty="0">
                <a:solidFill>
                  <a:srgbClr val="1D16AE"/>
                </a:solidFill>
              </a:rPr>
              <a:t> </a:t>
            </a:r>
            <a:r>
              <a:rPr lang="en-GB" sz="4200" dirty="0" err="1">
                <a:solidFill>
                  <a:srgbClr val="1D16AE"/>
                </a:solidFill>
              </a:rPr>
              <a:t>načrtovanju</a:t>
            </a:r>
            <a:r>
              <a:rPr lang="en-GB" sz="4200" dirty="0">
                <a:solidFill>
                  <a:srgbClr val="1D16AE"/>
                </a:solidFill>
              </a:rPr>
              <a:t>, </a:t>
            </a:r>
            <a:r>
              <a:rPr lang="en-GB" sz="4200" dirty="0" err="1">
                <a:solidFill>
                  <a:srgbClr val="1D16AE"/>
                </a:solidFill>
              </a:rPr>
              <a:t>izvajanju</a:t>
            </a:r>
            <a:r>
              <a:rPr lang="en-GB" sz="4200" dirty="0">
                <a:solidFill>
                  <a:srgbClr val="1D16AE"/>
                </a:solidFill>
              </a:rPr>
              <a:t> in </a:t>
            </a:r>
            <a:r>
              <a:rPr lang="en-GB" sz="4200" dirty="0" err="1">
                <a:solidFill>
                  <a:srgbClr val="1D16AE"/>
                </a:solidFill>
              </a:rPr>
              <a:t>vrednotenju</a:t>
            </a:r>
            <a:r>
              <a:rPr lang="en-GB" sz="4200" dirty="0">
                <a:solidFill>
                  <a:srgbClr val="1D16AE"/>
                </a:solidFill>
              </a:rPr>
              <a:t>;</a:t>
            </a:r>
          </a:p>
          <a:p>
            <a:r>
              <a:rPr lang="sl-SI" sz="38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sodelovati v procesu oblikovanja, razširjanja in uporabe</a:t>
            </a:r>
            <a:r>
              <a:rPr lang="sl-SI" sz="34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sl-SI" sz="3800" i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Kažipota storitev za seniorje 55+</a:t>
            </a:r>
            <a:r>
              <a:rPr lang="en-GB" sz="3800" i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l-SI" sz="38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odrasle otroke (55+), ki skrbijo za svoje starše (75+).</a:t>
            </a:r>
            <a:endParaRPr lang="en-GB" sz="38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340768"/>
            <a:ext cx="1728192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0538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944216"/>
          </a:xfrm>
        </p:spPr>
        <p:txBody>
          <a:bodyPr>
            <a:normAutofit fontScale="90000"/>
          </a:bodyPr>
          <a:lstStyle/>
          <a:p>
            <a:r>
              <a:rPr lang="sl-SI" sz="3200" b="1" dirty="0">
                <a:solidFill>
                  <a:srgbClr val="1D16AE"/>
                </a:solidFill>
              </a:rPr>
              <a:t>Kažipot e-storitev za seniorje 55+. Izdaja 2020</a:t>
            </a:r>
            <a:br>
              <a:rPr lang="en-GB" sz="3200" b="1" dirty="0">
                <a:solidFill>
                  <a:srgbClr val="1D16AE"/>
                </a:solidFill>
              </a:rPr>
            </a:br>
            <a:r>
              <a:rPr lang="sl-SI" sz="3200" b="1" dirty="0">
                <a:solidFill>
                  <a:srgbClr val="1D16AE"/>
                </a:solidFill>
              </a:rPr>
              <a:t> E-vključevanje v aktivno staranje. Za odrasle otroke 55+, ki skrbijo za starše 75+</a:t>
            </a:r>
            <a:br>
              <a:rPr lang="en-GB" dirty="0"/>
            </a:br>
            <a:r>
              <a:rPr lang="sl-SI" sz="3100" u="sng" dirty="0">
                <a:hlinkClick r:id="rId2"/>
              </a:rPr>
              <a:t>http://eregion.eu/seniors-eservices-guide-55-slovenia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140968"/>
            <a:ext cx="8568952" cy="3717032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GB" dirty="0" err="1">
                <a:solidFill>
                  <a:srgbClr val="1D16AE"/>
                </a:solidFill>
              </a:rPr>
              <a:t>Namen</a:t>
            </a:r>
            <a:r>
              <a:rPr lang="en-GB" dirty="0">
                <a:solidFill>
                  <a:srgbClr val="1D16AE"/>
                </a:solidFill>
              </a:rPr>
              <a:t> </a:t>
            </a:r>
            <a:r>
              <a:rPr lang="en-GB" b="1" i="1" dirty="0" err="1">
                <a:solidFill>
                  <a:srgbClr val="1D16AE"/>
                </a:solidFill>
                <a:hlinkClick r:id="rId2"/>
              </a:rPr>
              <a:t>Kažipota</a:t>
            </a:r>
            <a:r>
              <a:rPr lang="en-GB" b="1" i="1" dirty="0">
                <a:solidFill>
                  <a:srgbClr val="1D16AE"/>
                </a:solidFill>
                <a:hlinkClick r:id="rId2"/>
              </a:rPr>
              <a:t> </a:t>
            </a:r>
            <a:r>
              <a:rPr lang="en-GB" b="1" i="1" dirty="0" err="1">
                <a:solidFill>
                  <a:srgbClr val="1D16AE"/>
                </a:solidFill>
                <a:hlinkClick r:id="rId2"/>
              </a:rPr>
              <a:t>storitev</a:t>
            </a:r>
            <a:r>
              <a:rPr lang="en-GB" b="1" i="1" dirty="0">
                <a:solidFill>
                  <a:srgbClr val="1D16AE"/>
                </a:solidFill>
                <a:hlinkClick r:id="rId2"/>
              </a:rPr>
              <a:t> </a:t>
            </a:r>
            <a:r>
              <a:rPr lang="en-GB" b="1" i="1" dirty="0" err="1">
                <a:solidFill>
                  <a:srgbClr val="1D16AE"/>
                </a:solidFill>
                <a:hlinkClick r:id="rId2"/>
              </a:rPr>
              <a:t>za</a:t>
            </a:r>
            <a:r>
              <a:rPr lang="en-GB" b="1" i="1" dirty="0">
                <a:solidFill>
                  <a:srgbClr val="1D16AE"/>
                </a:solidFill>
                <a:hlinkClick r:id="rId2"/>
              </a:rPr>
              <a:t> </a:t>
            </a:r>
            <a:r>
              <a:rPr lang="en-GB" b="1" i="1" dirty="0" err="1">
                <a:solidFill>
                  <a:srgbClr val="1D16AE"/>
                </a:solidFill>
                <a:hlinkClick r:id="rId2"/>
              </a:rPr>
              <a:t>seniorje</a:t>
            </a:r>
            <a:r>
              <a:rPr lang="en-GB" b="1" i="1" dirty="0">
                <a:solidFill>
                  <a:srgbClr val="1D16AE"/>
                </a:solidFill>
                <a:hlinkClick r:id="rId2"/>
              </a:rPr>
              <a:t> 55+</a:t>
            </a:r>
            <a:r>
              <a:rPr lang="en-GB" dirty="0">
                <a:solidFill>
                  <a:srgbClr val="1D16AE"/>
                </a:solidFill>
              </a:rPr>
              <a:t> je </a:t>
            </a:r>
            <a:r>
              <a:rPr lang="en-GB" dirty="0" err="1">
                <a:solidFill>
                  <a:srgbClr val="1D16AE"/>
                </a:solidFill>
              </a:rPr>
              <a:t>olajšati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pridobivanje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informacij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iz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zanesljivih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virov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za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vse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seniorje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njihove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odrasle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otroke</a:t>
            </a:r>
            <a:r>
              <a:rPr lang="en-GB" dirty="0">
                <a:solidFill>
                  <a:srgbClr val="1D16AE"/>
                </a:solidFill>
              </a:rPr>
              <a:t> in </a:t>
            </a:r>
            <a:r>
              <a:rPr lang="en-GB" dirty="0" err="1">
                <a:solidFill>
                  <a:srgbClr val="1D16AE"/>
                </a:solidFill>
              </a:rPr>
              <a:t>vse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ki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pomagajo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seniorjem</a:t>
            </a:r>
            <a:r>
              <a:rPr lang="en-GB" dirty="0">
                <a:solidFill>
                  <a:srgbClr val="1D16AE"/>
                </a:solidFill>
              </a:rPr>
              <a:t> v </a:t>
            </a:r>
            <a:r>
              <a:rPr lang="en-GB" dirty="0" err="1">
                <a:solidFill>
                  <a:srgbClr val="1D16AE"/>
                </a:solidFill>
              </a:rPr>
              <a:t>Sloveniji</a:t>
            </a:r>
            <a:r>
              <a:rPr lang="en-GB" dirty="0">
                <a:solidFill>
                  <a:srgbClr val="1D16AE"/>
                </a:solidFill>
              </a:rPr>
              <a:t>.</a:t>
            </a:r>
          </a:p>
          <a:p>
            <a:pPr marL="0" indent="0" fontAlgn="base">
              <a:buNone/>
            </a:pPr>
            <a:endParaRPr lang="en-GB" dirty="0">
              <a:solidFill>
                <a:srgbClr val="1D16AE"/>
              </a:solidFill>
            </a:endParaRPr>
          </a:p>
          <a:p>
            <a:pPr marL="0" indent="0" fontAlgn="base">
              <a:buNone/>
            </a:pPr>
            <a:r>
              <a:rPr lang="en-GB" dirty="0" err="1">
                <a:solidFill>
                  <a:srgbClr val="1D16AE"/>
                </a:solidFill>
              </a:rPr>
              <a:t>Podatki</a:t>
            </a:r>
            <a:r>
              <a:rPr lang="en-GB" dirty="0">
                <a:solidFill>
                  <a:srgbClr val="1D16AE"/>
                </a:solidFill>
              </a:rPr>
              <a:t> v </a:t>
            </a:r>
            <a:r>
              <a:rPr lang="en-GB" dirty="0" err="1">
                <a:solidFill>
                  <a:srgbClr val="1D16AE"/>
                </a:solidFill>
              </a:rPr>
              <a:t>Kažipotu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pomagajo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najti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podatke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ki</a:t>
            </a:r>
            <a:r>
              <a:rPr lang="en-GB" dirty="0">
                <a:solidFill>
                  <a:srgbClr val="1D16AE"/>
                </a:solidFill>
              </a:rPr>
              <a:t> so </a:t>
            </a:r>
            <a:r>
              <a:rPr lang="en-GB" dirty="0" err="1">
                <a:solidFill>
                  <a:srgbClr val="1D16AE"/>
                </a:solidFill>
              </a:rPr>
              <a:t>objavljeni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na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spletnih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straneh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tistih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organizacij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ki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jih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zbirajo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vzdržujejo</a:t>
            </a:r>
            <a:r>
              <a:rPr lang="en-GB" dirty="0">
                <a:solidFill>
                  <a:srgbClr val="1D16AE"/>
                </a:solidFill>
              </a:rPr>
              <a:t> in </a:t>
            </a:r>
            <a:r>
              <a:rPr lang="en-GB" dirty="0" err="1">
                <a:solidFill>
                  <a:srgbClr val="1D16AE"/>
                </a:solidFill>
              </a:rPr>
              <a:t>zagotavljajo</a:t>
            </a:r>
            <a:r>
              <a:rPr lang="en-GB" dirty="0">
                <a:solidFill>
                  <a:srgbClr val="1D16AE"/>
                </a:solidFill>
              </a:rPr>
              <a:t>. </a:t>
            </a:r>
            <a:r>
              <a:rPr lang="en-GB" dirty="0" err="1">
                <a:solidFill>
                  <a:srgbClr val="1D16AE"/>
                </a:solidFill>
              </a:rPr>
              <a:t>Kontaktna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oseba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organizacije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lahko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posreduje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dodatne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podatke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po</a:t>
            </a:r>
            <a:r>
              <a:rPr lang="en-GB" dirty="0">
                <a:solidFill>
                  <a:srgbClr val="1D16AE"/>
                </a:solidFill>
              </a:rPr>
              <a:t> e-</a:t>
            </a:r>
            <a:r>
              <a:rPr lang="en-GB" dirty="0" err="1">
                <a:solidFill>
                  <a:srgbClr val="1D16AE"/>
                </a:solidFill>
              </a:rPr>
              <a:t>pošti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ali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prek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telefona</a:t>
            </a:r>
            <a:r>
              <a:rPr lang="en-GB" dirty="0">
                <a:solidFill>
                  <a:srgbClr val="1D16AE"/>
                </a:solidFill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6" descr="C:\Users\Joze\AppData\Local\Temp\notes90C43B\~856512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031847"/>
            <a:ext cx="670560" cy="942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1865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3" y="116632"/>
            <a:ext cx="8640960" cy="1620179"/>
          </a:xfrm>
        </p:spPr>
        <p:txBody>
          <a:bodyPr>
            <a:normAutofit fontScale="90000"/>
          </a:bodyPr>
          <a:lstStyle/>
          <a:p>
            <a:br>
              <a:rPr lang="en-GB" sz="3600" b="1" dirty="0">
                <a:solidFill>
                  <a:srgbClr val="1D16AE"/>
                </a:solidFill>
              </a:rPr>
            </a:br>
            <a:br>
              <a:rPr lang="en-GB" sz="3600" b="1" dirty="0">
                <a:solidFill>
                  <a:srgbClr val="1D16AE"/>
                </a:solidFill>
              </a:rPr>
            </a:br>
            <a:br>
              <a:rPr lang="en-GB" sz="3600" b="1" dirty="0">
                <a:solidFill>
                  <a:srgbClr val="1D16AE"/>
                </a:solidFill>
              </a:rPr>
            </a:br>
            <a:r>
              <a:rPr lang="sl-SI" sz="3600" b="1" dirty="0" err="1">
                <a:solidFill>
                  <a:srgbClr val="1D16AE"/>
                </a:solidFill>
              </a:rPr>
              <a:t>Connected</a:t>
            </a:r>
            <a:r>
              <a:rPr lang="sl-SI" sz="3600" b="1" dirty="0">
                <a:solidFill>
                  <a:srgbClr val="1D16AE"/>
                </a:solidFill>
              </a:rPr>
              <a:t> </a:t>
            </a:r>
            <a:r>
              <a:rPr lang="sl-SI" sz="3600" b="1" dirty="0" err="1">
                <a:solidFill>
                  <a:srgbClr val="1D16AE"/>
                </a:solidFill>
              </a:rPr>
              <a:t>Learning</a:t>
            </a:r>
            <a:r>
              <a:rPr lang="sl-SI" sz="3600" b="1" dirty="0">
                <a:solidFill>
                  <a:srgbClr val="1D16AE"/>
                </a:solidFill>
              </a:rPr>
              <a:t> </a:t>
            </a:r>
            <a:br>
              <a:rPr lang="en-GB" sz="3600" b="1" dirty="0">
                <a:solidFill>
                  <a:srgbClr val="1D16AE"/>
                </a:solidFill>
              </a:rPr>
            </a:br>
            <a:r>
              <a:rPr lang="sl-SI" sz="3600" b="1" dirty="0" err="1">
                <a:solidFill>
                  <a:srgbClr val="1D16AE"/>
                </a:solidFill>
              </a:rPr>
              <a:t>of</a:t>
            </a:r>
            <a:r>
              <a:rPr lang="sl-SI" sz="3600" b="1" dirty="0">
                <a:solidFill>
                  <a:srgbClr val="1D16AE"/>
                </a:solidFill>
              </a:rPr>
              <a:t> Internet &amp; </a:t>
            </a:r>
            <a:r>
              <a:rPr lang="sl-SI" sz="3600" b="1" dirty="0" err="1">
                <a:solidFill>
                  <a:srgbClr val="1D16AE"/>
                </a:solidFill>
              </a:rPr>
              <a:t>English</a:t>
            </a:r>
            <a:r>
              <a:rPr lang="sl-SI" sz="3600" b="1" dirty="0">
                <a:solidFill>
                  <a:srgbClr val="1D16AE"/>
                </a:solidFill>
              </a:rPr>
              <a:t> in eCollaboration </a:t>
            </a:r>
            <a:r>
              <a:rPr lang="sl-SI" sz="3600" b="1" dirty="0" err="1">
                <a:solidFill>
                  <a:srgbClr val="1D16AE"/>
                </a:solidFill>
              </a:rPr>
              <a:t>Network</a:t>
            </a:r>
            <a:br>
              <a:rPr lang="en-GB" sz="3600" b="1" dirty="0">
                <a:solidFill>
                  <a:srgbClr val="1D16AE"/>
                </a:solidFill>
              </a:rPr>
            </a:br>
            <a:r>
              <a:rPr lang="sl-SI" sz="2200" u="sng" dirty="0">
                <a:hlinkClick r:id="rId2"/>
              </a:rPr>
              <a:t>http://eregion.eu/connected-learning-internet-english-ecollaboration-network</a:t>
            </a:r>
            <a:r>
              <a:rPr lang="sl-SI" sz="2200" dirty="0"/>
              <a:t> 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528392"/>
          </a:xfrm>
        </p:spPr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rgbClr val="1D16AE"/>
                </a:solidFill>
              </a:rPr>
              <a:t>Pospeševanje uporabe  e-tehnologij za podporo izobraževanja za </a:t>
            </a:r>
            <a:r>
              <a:rPr lang="en-GB" dirty="0">
                <a:solidFill>
                  <a:srgbClr val="1D16AE"/>
                </a:solidFill>
              </a:rPr>
              <a:t>e-</a:t>
            </a:r>
            <a:r>
              <a:rPr lang="sl-SI" dirty="0">
                <a:solidFill>
                  <a:srgbClr val="1D16AE"/>
                </a:solidFill>
              </a:rPr>
              <a:t>povezovanje vseh kjer koli.</a:t>
            </a:r>
            <a:endParaRPr lang="en-GB" dirty="0">
              <a:solidFill>
                <a:srgbClr val="1D16AE"/>
              </a:solidFill>
            </a:endParaRPr>
          </a:p>
          <a:p>
            <a:r>
              <a:rPr lang="sl-SI" dirty="0">
                <a:solidFill>
                  <a:srgbClr val="1D16AE"/>
                </a:solidFill>
              </a:rPr>
              <a:t>Upoštevanje današnjih in prihajajočih zahtev in priložnosti.</a:t>
            </a:r>
            <a:endParaRPr lang="en-GB" dirty="0">
              <a:solidFill>
                <a:srgbClr val="1D16AE"/>
              </a:solidFill>
            </a:endParaRPr>
          </a:p>
          <a:p>
            <a:r>
              <a:rPr lang="sl-SI" dirty="0">
                <a:solidFill>
                  <a:srgbClr val="1D16AE"/>
                </a:solidFill>
              </a:rPr>
              <a:t>Podpora e-seniorjem 55+ pri uporabi interneta za aktivno staranje.</a:t>
            </a:r>
            <a:endParaRPr lang="en-GB" dirty="0">
              <a:solidFill>
                <a:srgbClr val="1D16AE"/>
              </a:solidFill>
            </a:endParaRPr>
          </a:p>
          <a:p>
            <a:r>
              <a:rPr lang="sl-SI" dirty="0">
                <a:solidFill>
                  <a:srgbClr val="1D16AE"/>
                </a:solidFill>
              </a:rPr>
              <a:t>Omogočanje povezljivosti z zagotavljanjem povezav do spletnih strani sodelujočih organizacij.</a:t>
            </a:r>
            <a:endParaRPr lang="en-GB" dirty="0">
              <a:solidFill>
                <a:srgbClr val="1D16AE"/>
              </a:solidFill>
            </a:endParaRPr>
          </a:p>
          <a:p>
            <a:endParaRPr lang="en-GB" dirty="0"/>
          </a:p>
        </p:txBody>
      </p:sp>
      <p:pic>
        <p:nvPicPr>
          <p:cNvPr id="3074" name="Picture 2" descr="http://eregion.eu/wp-content/uploads/2019/04/Cap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736812"/>
            <a:ext cx="1572990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12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100" b="1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eSeniors</a:t>
            </a:r>
            <a:r>
              <a:rPr lang="en-GB" sz="3100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55+ Network</a:t>
            </a:r>
            <a:br>
              <a:rPr lang="en-GB" sz="3100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100" b="1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Omrežje</a:t>
            </a:r>
            <a:r>
              <a:rPr lang="en-GB" sz="3100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GB" sz="3100" b="1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seniorji</a:t>
            </a:r>
            <a:r>
              <a:rPr lang="en-GB" sz="3100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55+</a:t>
            </a:r>
            <a:br>
              <a:rPr lang="en-GB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700" u="sng" dirty="0">
                <a:hlinkClick r:id="rId2"/>
              </a:rPr>
              <a:t>http://eregion.eu/eseniors-55-rose-valley-ljubljana-network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3"/>
            <a:ext cx="8229600" cy="422108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9600" b="1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Namen</a:t>
            </a:r>
            <a:endParaRPr lang="en-GB" sz="9600" b="1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Spodbujanje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uporabe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interneta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podporo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aktivnostim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oseb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starejše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 let.</a:t>
            </a:r>
          </a:p>
          <a:p>
            <a:pPr marL="0" indent="0">
              <a:buNone/>
            </a:pPr>
            <a:endParaRPr lang="en-GB" sz="96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povezovanje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podobnimi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omrežji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Sloveniji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svetu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96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povabljeni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>
              <a:buNone/>
            </a:pPr>
            <a:endParaRPr lang="en-GB" sz="96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pridružite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objavljeno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priimek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poklic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področje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zanimanja</a:t>
            </a:r>
            <a:r>
              <a:rPr lang="en-GB" sz="96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e-</a:t>
            </a:r>
            <a:r>
              <a:rPr lang="en-GB" sz="96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naslov</a:t>
            </a:r>
            <a:endParaRPr lang="en-GB" sz="96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1026" name="Picture 2" descr="http://eregion.eu/wp-content/uploads/2019/08/Capture-300x12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28801"/>
            <a:ext cx="28575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32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b="1" dirty="0" err="1">
                <a:solidFill>
                  <a:srgbClr val="1D16AE"/>
                </a:solidFill>
              </a:rPr>
              <a:t>Starosti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prijazno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okolje</a:t>
            </a:r>
            <a:endParaRPr lang="en-GB" b="1" dirty="0">
              <a:solidFill>
                <a:srgbClr val="1D16A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7560840" cy="52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000" b="1" dirty="0" err="1">
                <a:solidFill>
                  <a:srgbClr val="1D16AE"/>
                </a:solidFill>
              </a:rPr>
              <a:t>Pomembna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okolja</a:t>
            </a:r>
            <a:endParaRPr lang="en-GB" sz="4000" b="1" dirty="0">
              <a:solidFill>
                <a:srgbClr val="1D16AE"/>
              </a:solidFill>
            </a:endParaRPr>
          </a:p>
          <a:p>
            <a:r>
              <a:rPr lang="en-GB" sz="4000" dirty="0" err="1">
                <a:solidFill>
                  <a:srgbClr val="1D16AE"/>
                </a:solidFill>
              </a:rPr>
              <a:t>Prijazna</a:t>
            </a:r>
            <a:r>
              <a:rPr lang="en-GB" sz="4000" dirty="0">
                <a:solidFill>
                  <a:srgbClr val="1D16AE"/>
                </a:solidFill>
              </a:rPr>
              <a:t> </a:t>
            </a:r>
            <a:r>
              <a:rPr lang="en-GB" sz="4000" dirty="0" err="1">
                <a:solidFill>
                  <a:srgbClr val="1D16AE"/>
                </a:solidFill>
              </a:rPr>
              <a:t>občina</a:t>
            </a:r>
            <a:endParaRPr lang="en-GB" sz="4000" dirty="0">
              <a:solidFill>
                <a:srgbClr val="1D16AE"/>
              </a:solidFill>
            </a:endParaRPr>
          </a:p>
          <a:p>
            <a:r>
              <a:rPr lang="en-GB" sz="4000" dirty="0" err="1">
                <a:solidFill>
                  <a:srgbClr val="1D16AE"/>
                </a:solidFill>
              </a:rPr>
              <a:t>Prijazna</a:t>
            </a:r>
            <a:r>
              <a:rPr lang="en-GB" sz="4000" dirty="0">
                <a:solidFill>
                  <a:srgbClr val="1D16AE"/>
                </a:solidFill>
              </a:rPr>
              <a:t> </a:t>
            </a:r>
            <a:r>
              <a:rPr lang="en-GB" sz="4000" dirty="0" err="1">
                <a:solidFill>
                  <a:srgbClr val="1D16AE"/>
                </a:solidFill>
              </a:rPr>
              <a:t>knjižnica</a:t>
            </a:r>
            <a:endParaRPr lang="en-GB" sz="4000" dirty="0">
              <a:solidFill>
                <a:srgbClr val="1D16AE"/>
              </a:solidFill>
            </a:endParaRPr>
          </a:p>
          <a:p>
            <a:r>
              <a:rPr lang="en-GB" sz="4000" dirty="0" err="1">
                <a:solidFill>
                  <a:srgbClr val="1D16AE"/>
                </a:solidFill>
              </a:rPr>
              <a:t>Prijazna</a:t>
            </a:r>
            <a:r>
              <a:rPr lang="en-GB" sz="4000" dirty="0">
                <a:solidFill>
                  <a:srgbClr val="1D16AE"/>
                </a:solidFill>
              </a:rPr>
              <a:t> </a:t>
            </a:r>
            <a:r>
              <a:rPr lang="en-GB" sz="4000" dirty="0" err="1">
                <a:solidFill>
                  <a:srgbClr val="1D16AE"/>
                </a:solidFill>
              </a:rPr>
              <a:t>banka</a:t>
            </a:r>
            <a:endParaRPr lang="en-GB" sz="4000" dirty="0">
              <a:solidFill>
                <a:srgbClr val="1D16AE"/>
              </a:solidFill>
            </a:endParaRPr>
          </a:p>
          <a:p>
            <a:r>
              <a:rPr lang="en-GB" sz="4000" dirty="0" err="1">
                <a:solidFill>
                  <a:srgbClr val="1D16AE"/>
                </a:solidFill>
              </a:rPr>
              <a:t>Prijazna</a:t>
            </a:r>
            <a:r>
              <a:rPr lang="en-GB" sz="4000" dirty="0">
                <a:solidFill>
                  <a:srgbClr val="1D16AE"/>
                </a:solidFill>
              </a:rPr>
              <a:t> </a:t>
            </a:r>
            <a:r>
              <a:rPr lang="en-GB" sz="4000" dirty="0" err="1">
                <a:solidFill>
                  <a:srgbClr val="1D16AE"/>
                </a:solidFill>
              </a:rPr>
              <a:t>univerza</a:t>
            </a:r>
            <a:endParaRPr lang="en-GB" sz="4000" dirty="0">
              <a:solidFill>
                <a:srgbClr val="1D16AE"/>
              </a:solidFill>
            </a:endParaRPr>
          </a:p>
          <a:p>
            <a:endParaRPr lang="en-GB" sz="4000" dirty="0">
              <a:solidFill>
                <a:srgbClr val="1D16AE"/>
              </a:solidFill>
            </a:endParaRPr>
          </a:p>
          <a:p>
            <a:pPr marL="0" indent="0">
              <a:buNone/>
            </a:pPr>
            <a:r>
              <a:rPr lang="en-GB" sz="4000" b="1" dirty="0" err="1">
                <a:solidFill>
                  <a:srgbClr val="1D16AE"/>
                </a:solidFill>
              </a:rPr>
              <a:t>Priporočilo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organizacijam</a:t>
            </a:r>
            <a:r>
              <a:rPr lang="en-GB" sz="4000" b="1" dirty="0">
                <a:solidFill>
                  <a:srgbClr val="1D16AE"/>
                </a:solidFill>
              </a:rPr>
              <a:t>:</a:t>
            </a:r>
            <a:br>
              <a:rPr lang="en-GB" sz="4000" dirty="0">
                <a:solidFill>
                  <a:srgbClr val="1D16AE"/>
                </a:solidFill>
              </a:rPr>
            </a:br>
            <a:r>
              <a:rPr lang="en-GB" sz="4000" dirty="0" err="1">
                <a:solidFill>
                  <a:srgbClr val="1D16AE"/>
                </a:solidFill>
              </a:rPr>
              <a:t>Povezujte</a:t>
            </a:r>
            <a:r>
              <a:rPr lang="en-GB" sz="4000" dirty="0">
                <a:solidFill>
                  <a:srgbClr val="1D16AE"/>
                </a:solidFill>
              </a:rPr>
              <a:t> se v e-</a:t>
            </a:r>
            <a:r>
              <a:rPr lang="en-GB" sz="4000" dirty="0" err="1">
                <a:solidFill>
                  <a:srgbClr val="1D16AE"/>
                </a:solidFill>
              </a:rPr>
              <a:t>omrežja</a:t>
            </a:r>
            <a:r>
              <a:rPr lang="en-GB" sz="4000" dirty="0">
                <a:solidFill>
                  <a:srgbClr val="1D16AE"/>
                </a:solidFill>
              </a:rPr>
              <a:t>.</a:t>
            </a:r>
          </a:p>
          <a:p>
            <a:pPr marL="0" indent="0">
              <a:buNone/>
            </a:pPr>
            <a:endParaRPr lang="en-GB" sz="4000" dirty="0">
              <a:solidFill>
                <a:srgbClr val="1D16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92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dirty="0" err="1">
                <a:solidFill>
                  <a:srgbClr val="1D16AE"/>
                </a:solidFill>
              </a:rPr>
              <a:t>Starosti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prijazna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občina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>
                <a:solidFill>
                  <a:srgbClr val="1D16AE"/>
                </a:solidFill>
              </a:rPr>
              <a:t>Starosti prijazna občina podpira staranje prebivalstva z razvojem in izvajanjem politik in načrtov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ter</a:t>
            </a:r>
            <a:r>
              <a:rPr lang="sl-SI" dirty="0">
                <a:solidFill>
                  <a:srgbClr val="1D16AE"/>
                </a:solidFill>
              </a:rPr>
              <a:t> izvajanjem projektov, ki starejšim omogočajo staranje in olajšuje ustvarjanje skupnosti, prijaznih do starosti.</a:t>
            </a:r>
            <a:endParaRPr lang="en-GB" dirty="0">
              <a:solidFill>
                <a:srgbClr val="1D16AE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1D16AE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1D16AE"/>
                </a:solidFill>
              </a:rPr>
              <a:t>V občini se </a:t>
            </a:r>
            <a:r>
              <a:rPr lang="en-GB" dirty="0" err="1">
                <a:solidFill>
                  <a:srgbClr val="1D16AE"/>
                </a:solidFill>
              </a:rPr>
              <a:t>lahko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sl-SI" dirty="0">
                <a:solidFill>
                  <a:srgbClr val="1D16AE"/>
                </a:solidFill>
              </a:rPr>
              <a:t>e-pove</a:t>
            </a:r>
            <a:r>
              <a:rPr lang="en-GB" dirty="0" err="1">
                <a:solidFill>
                  <a:srgbClr val="1D16AE"/>
                </a:solidFill>
              </a:rPr>
              <a:t>žejo</a:t>
            </a:r>
            <a:r>
              <a:rPr lang="sl-SI" dirty="0">
                <a:solidFill>
                  <a:srgbClr val="1D16AE"/>
                </a:solidFill>
              </a:rPr>
              <a:t>:</a:t>
            </a:r>
          </a:p>
          <a:p>
            <a:pPr marL="0" indent="0">
              <a:buNone/>
            </a:pPr>
            <a:r>
              <a:rPr lang="sl-SI" dirty="0">
                <a:solidFill>
                  <a:srgbClr val="1D16AE"/>
                </a:solidFill>
              </a:rPr>
              <a:t>občinska uprava, zdravstveni dom, </a:t>
            </a:r>
            <a:r>
              <a:rPr lang="en-GB" dirty="0">
                <a:solidFill>
                  <a:srgbClr val="1D16AE"/>
                </a:solidFill>
              </a:rPr>
              <a:t>(</a:t>
            </a:r>
            <a:r>
              <a:rPr lang="sl-SI" dirty="0">
                <a:solidFill>
                  <a:srgbClr val="1D16AE"/>
                </a:solidFill>
              </a:rPr>
              <a:t>bolnišnica</a:t>
            </a:r>
            <a:r>
              <a:rPr lang="en-GB" dirty="0">
                <a:solidFill>
                  <a:srgbClr val="1D16AE"/>
                </a:solidFill>
              </a:rPr>
              <a:t>)</a:t>
            </a:r>
            <a:r>
              <a:rPr lang="sl-SI" dirty="0">
                <a:solidFill>
                  <a:srgbClr val="1D16AE"/>
                </a:solidFill>
              </a:rPr>
              <a:t>, knjižnica, večgeneracijski center, </a:t>
            </a:r>
            <a:r>
              <a:rPr lang="en-GB" dirty="0" err="1">
                <a:solidFill>
                  <a:srgbClr val="1D16AE"/>
                </a:solidFill>
              </a:rPr>
              <a:t>ljudska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univerza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sl-SI" dirty="0">
                <a:solidFill>
                  <a:srgbClr val="1D16AE"/>
                </a:solidFill>
              </a:rPr>
              <a:t>šola, muzej</a:t>
            </a:r>
            <a:r>
              <a:rPr lang="en-GB" dirty="0">
                <a:solidFill>
                  <a:srgbClr val="1D16AE"/>
                </a:solidFill>
              </a:rPr>
              <a:t>, </a:t>
            </a:r>
            <a:r>
              <a:rPr lang="en-GB" dirty="0" err="1">
                <a:solidFill>
                  <a:srgbClr val="1D16AE"/>
                </a:solidFill>
              </a:rPr>
              <a:t>nevladna</a:t>
            </a:r>
            <a:r>
              <a:rPr lang="en-GB" dirty="0">
                <a:solidFill>
                  <a:srgbClr val="1D16AE"/>
                </a:solidFill>
              </a:rPr>
              <a:t> </a:t>
            </a:r>
            <a:r>
              <a:rPr lang="en-GB" dirty="0" err="1">
                <a:solidFill>
                  <a:srgbClr val="1D16AE"/>
                </a:solidFill>
              </a:rPr>
              <a:t>organizacija</a:t>
            </a:r>
            <a:r>
              <a:rPr lang="en-GB" dirty="0">
                <a:solidFill>
                  <a:srgbClr val="1D16AE"/>
                </a:solidFill>
              </a:rPr>
              <a:t>.</a:t>
            </a:r>
            <a:endParaRPr lang="sl-SI" dirty="0">
              <a:solidFill>
                <a:srgbClr val="1D16AE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1D16AE"/>
                </a:solidFill>
              </a:rPr>
              <a:t>Starosti prijazna knjižnica - priporočila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l-SI" sz="36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Naj se vsi </a:t>
            </a:r>
            <a:r>
              <a:rPr lang="en-GB" sz="3700" dirty="0" err="1">
                <a:solidFill>
                  <a:srgbClr val="1D16AE"/>
                </a:solidFill>
              </a:rPr>
              <a:t>obiskovalci</a:t>
            </a:r>
            <a:r>
              <a:rPr lang="en-GB" sz="3700" dirty="0">
                <a:solidFill>
                  <a:srgbClr val="1D16AE"/>
                </a:solidFill>
              </a:rPr>
              <a:t> </a:t>
            </a:r>
            <a:r>
              <a:rPr lang="sl-SI" sz="3700" dirty="0">
                <a:solidFill>
                  <a:srgbClr val="1D16AE"/>
                </a:solidFill>
              </a:rPr>
              <a:t>počutijo dobrodošle.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Spodbujajte družbeno angažiranost.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Bodite dostopni.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Za oglaševanje lokacij, ur, programov in storitev uporabite oglasne deske in lokalne časopise.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Postavite stole na priročnih mestih.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Uporabite starejše odrasle kot prostovoljce.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Zagotovite celostno ponudbo podatkov.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Ponudite računalniške učilnice za obiskovalce, starejše od 55 let.</a:t>
            </a:r>
            <a:endParaRPr lang="en-GB" sz="3700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3700" dirty="0">
                <a:solidFill>
                  <a:srgbClr val="1D16AE"/>
                </a:solidFill>
              </a:rPr>
              <a:t>Nikoli ne podcenjujte pomena javnega prostora za počitek.</a:t>
            </a:r>
            <a:endParaRPr lang="en-GB" sz="3700" dirty="0">
              <a:solidFill>
                <a:srgbClr val="1D16AE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286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b="1" dirty="0" err="1">
                <a:solidFill>
                  <a:srgbClr val="1D16AE"/>
                </a:solidFill>
              </a:rPr>
              <a:t>Starosti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prijazna</a:t>
            </a:r>
            <a:r>
              <a:rPr lang="en-GB" b="1" dirty="0">
                <a:solidFill>
                  <a:srgbClr val="1D16AE"/>
                </a:solidFill>
              </a:rPr>
              <a:t> </a:t>
            </a:r>
            <a:r>
              <a:rPr lang="en-GB" b="1" dirty="0" err="1">
                <a:solidFill>
                  <a:srgbClr val="1D16AE"/>
                </a:solidFill>
              </a:rPr>
              <a:t>banka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rgbClr val="1D16AE"/>
                </a:solidFill>
              </a:rPr>
              <a:t>Starosti prijazno bančništvo (age-</a:t>
            </a:r>
            <a:r>
              <a:rPr lang="sl-SI" dirty="0" err="1">
                <a:solidFill>
                  <a:srgbClr val="1D16AE"/>
                </a:solidFill>
              </a:rPr>
              <a:t>friendly</a:t>
            </a:r>
            <a:r>
              <a:rPr lang="sl-SI" dirty="0">
                <a:solidFill>
                  <a:srgbClr val="1D16AE"/>
                </a:solidFill>
              </a:rPr>
              <a:t> </a:t>
            </a:r>
            <a:r>
              <a:rPr lang="sl-SI" dirty="0" err="1">
                <a:solidFill>
                  <a:srgbClr val="1D16AE"/>
                </a:solidFill>
              </a:rPr>
              <a:t>banking</a:t>
            </a:r>
            <a:r>
              <a:rPr lang="sl-SI" dirty="0">
                <a:solidFill>
                  <a:srgbClr val="1D16AE"/>
                </a:solidFill>
              </a:rPr>
              <a:t>) je tisto, ki zagotavlja bančne storitve, ki ostajajo dostopne in enostavne za uporabo ljudem, ko se starajo. </a:t>
            </a:r>
            <a:endParaRPr lang="en-GB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rgbClr val="1D16AE"/>
                </a:solidFill>
              </a:rPr>
              <a:t>Ker je problematika zelo podobna v vseh razvitih državah, velja spodbuditi čezmejno sodelovanje bank pri razvijanju e-rešitev.</a:t>
            </a:r>
            <a:endParaRPr lang="en-GB" dirty="0">
              <a:solidFill>
                <a:srgbClr val="1D16AE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rgbClr val="1D16AE"/>
                </a:solidFill>
              </a:rPr>
              <a:t>Na ravni finančnih institucij ponujajo v nekaterih državah usklajena priporočila bankam za zagotavljanje e-storitev za seniorje skladno z njihovimi potrebami in možnostmi.</a:t>
            </a:r>
            <a:endParaRPr lang="en-GB" dirty="0">
              <a:solidFill>
                <a:srgbClr val="1D16AE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538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5770984" cy="1080120"/>
          </a:xfrm>
        </p:spPr>
        <p:txBody>
          <a:bodyPr>
            <a:noAutofit/>
          </a:bodyPr>
          <a:lstStyle/>
          <a:p>
            <a:r>
              <a:rPr lang="en-GB" sz="4000" b="1" dirty="0" err="1">
                <a:solidFill>
                  <a:srgbClr val="1D16AE"/>
                </a:solidFill>
              </a:rPr>
              <a:t>Starosti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prijazna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univerza</a:t>
            </a:r>
            <a:r>
              <a:rPr lang="en-GB" sz="4000" b="1" dirty="0">
                <a:solidFill>
                  <a:srgbClr val="1D16AE"/>
                </a:solidFill>
              </a:rPr>
              <a:t>  </a:t>
            </a:r>
            <a:br>
              <a:rPr lang="en-GB" sz="4000" b="1" dirty="0">
                <a:solidFill>
                  <a:srgbClr val="1D16AE"/>
                </a:solidFill>
              </a:rPr>
            </a:br>
            <a:r>
              <a:rPr lang="en-GB" sz="4000" b="1" dirty="0">
                <a:solidFill>
                  <a:srgbClr val="1D16AE"/>
                </a:solidFill>
              </a:rPr>
              <a:t>10 </a:t>
            </a:r>
            <a:r>
              <a:rPr lang="en-GB" sz="4000" b="1" dirty="0" err="1">
                <a:solidFill>
                  <a:srgbClr val="1D16AE"/>
                </a:solidFill>
              </a:rPr>
              <a:t>načel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424936" cy="5157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Spodbujati sodelovanje starejših odraslih v vseh temeljnih dejavnostih univerze, vključno z izobraževalnimi in raziskovalnimi programi.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Spodbujati osebni in karierni razvoj v drugi polovici življenja in podpirati tiste, ki želijo na</a:t>
            </a:r>
            <a:r>
              <a:rPr lang="en-GB" sz="2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rediti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"drugo kariero".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Prepoznati vrsto izobraževalnih potreb starejših odraslih</a:t>
            </a: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tistih, ki so predčasno opustili šolanje, do tistih, ki želijo pridobiti magisterij ali doktorat.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Spodbujati medgeneracijsko učenje, da se olajša vzajemna izmenjava strokovnega znanja in izkušenj med </a:t>
            </a:r>
            <a:r>
              <a:rPr lang="en-GB" sz="2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študenti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vseh starosti.</a:t>
            </a:r>
            <a:endParaRPr lang="en-GB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Razširiti dostop do spletnih izobraževalnih možnosti za starejše odrasle, da se zagotovi raznolikost </a:t>
            </a:r>
            <a:r>
              <a:rPr lang="en-GB" sz="2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načinov</a:t>
            </a:r>
            <a:r>
              <a:rPr lang="en-GB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sodelovanja</a:t>
            </a:r>
            <a:r>
              <a:rPr lang="sl-SI" sz="2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0"/>
            <a:ext cx="2915816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5698976" cy="1224136"/>
          </a:xfrm>
        </p:spPr>
        <p:txBody>
          <a:bodyPr>
            <a:noAutofit/>
          </a:bodyPr>
          <a:lstStyle/>
          <a:p>
            <a:r>
              <a:rPr lang="en-GB" sz="4000" b="1" dirty="0" err="1">
                <a:solidFill>
                  <a:srgbClr val="1D16AE"/>
                </a:solidFill>
              </a:rPr>
              <a:t>Starosti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prijazna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b="1" dirty="0" err="1">
                <a:solidFill>
                  <a:srgbClr val="1D16AE"/>
                </a:solidFill>
              </a:rPr>
              <a:t>univerza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br>
              <a:rPr lang="en-GB" sz="4000" b="1" dirty="0">
                <a:solidFill>
                  <a:srgbClr val="1D16AE"/>
                </a:solidFill>
              </a:rPr>
            </a:br>
            <a:r>
              <a:rPr lang="en-GB" sz="4000" b="1" dirty="0">
                <a:solidFill>
                  <a:srgbClr val="1D16AE"/>
                </a:solidFill>
              </a:rPr>
              <a:t>10 </a:t>
            </a:r>
            <a:r>
              <a:rPr lang="en-GB" sz="4000" b="1" dirty="0" err="1">
                <a:solidFill>
                  <a:srgbClr val="1D16AE"/>
                </a:solidFill>
              </a:rPr>
              <a:t>načel</a:t>
            </a:r>
            <a:r>
              <a:rPr lang="en-GB" sz="4000" b="1" dirty="0">
                <a:solidFill>
                  <a:srgbClr val="1D16AE"/>
                </a:solidFill>
              </a:rPr>
              <a:t> </a:t>
            </a:r>
            <a:r>
              <a:rPr lang="en-GB" sz="4000" dirty="0">
                <a:solidFill>
                  <a:srgbClr val="1D16AE"/>
                </a:solidFill>
              </a:rPr>
              <a:t>(</a:t>
            </a:r>
            <a:r>
              <a:rPr lang="en-GB" sz="4000" dirty="0" err="1">
                <a:solidFill>
                  <a:srgbClr val="1D16AE"/>
                </a:solidFill>
              </a:rPr>
              <a:t>nad</a:t>
            </a:r>
            <a:r>
              <a:rPr lang="en-GB" sz="4000" dirty="0">
                <a:solidFill>
                  <a:srgbClr val="1D16AE"/>
                </a:solidFill>
              </a:rPr>
              <a:t>.)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Zagotoviti, da bodo </a:t>
            </a:r>
            <a:r>
              <a:rPr lang="sl-SI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raziskovaln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programi univerze upoštevali potrebe starajoče se družbe in spodbujali javno spoznanje o tem, kako lahko visokošolsko izobraževanje bolje odgovori na različne interese in potrebe starejših odraslih.</a:t>
            </a: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Povečati razumevanje študentov o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koristnosti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vseživljenjskega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izobraževanja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vse </a:t>
            </a:r>
            <a:r>
              <a:rPr lang="sl-SI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večj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kompleksnosti in boga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ki ga staranje prinaša v našo družbo.</a:t>
            </a: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Izboljšati dostop starejših do univerzitetnih programov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zdravju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dobrem</a:t>
            </a: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počutju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ter umetnostnih in kulturnih dejavnosti na univerzi.</a:t>
            </a: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Zagotoviti aktivno sodelovanje z upokojenci univerze.</a:t>
            </a: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sl-SI" sz="30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Zagotoviti reden dialog z organizacijami, ki zastopajo interese starajočega se prebivalstva.</a:t>
            </a: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800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</a:t>
            </a:r>
            <a:r>
              <a:rPr lang="en-GB" sz="3800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l-SI" sz="3800" b="1" dirty="0">
                <a:solidFill>
                  <a:srgbClr val="1D16AE"/>
                </a:solidFill>
              </a:rPr>
              <a:t>Age </a:t>
            </a:r>
            <a:r>
              <a:rPr lang="sl-SI" sz="3800" b="1" dirty="0" err="1">
                <a:solidFill>
                  <a:srgbClr val="1D16AE"/>
                </a:solidFill>
              </a:rPr>
              <a:t>Friendly</a:t>
            </a:r>
            <a:r>
              <a:rPr lang="sl-SI" sz="3800" b="1" dirty="0">
                <a:solidFill>
                  <a:srgbClr val="1D16AE"/>
                </a:solidFill>
              </a:rPr>
              <a:t> </a:t>
            </a:r>
            <a:r>
              <a:rPr lang="sl-SI" sz="3800" b="1" dirty="0" err="1">
                <a:solidFill>
                  <a:srgbClr val="1D16AE"/>
                </a:solidFill>
              </a:rPr>
              <a:t>University</a:t>
            </a:r>
            <a:r>
              <a:rPr lang="en-GB" sz="3800" b="1" dirty="0">
                <a:solidFill>
                  <a:srgbClr val="1D16AE"/>
                </a:solidFill>
              </a:rPr>
              <a:t>, </a:t>
            </a:r>
            <a:r>
              <a:rPr lang="en-GB" sz="3800" dirty="0">
                <a:solidFill>
                  <a:srgbClr val="1D16AE"/>
                </a:solidFill>
              </a:rPr>
              <a:t>initiative at Dublin City University</a:t>
            </a:r>
            <a:r>
              <a:rPr lang="sl-SI" sz="3800" dirty="0">
                <a:solidFill>
                  <a:srgbClr val="1D16AE"/>
                </a:solidFill>
              </a:rPr>
              <a:t> </a:t>
            </a:r>
            <a:r>
              <a:rPr lang="sl-SI" sz="3800" u="sng" dirty="0">
                <a:hlinkClick r:id="rId2"/>
              </a:rPr>
              <a:t>https://www.dcu.ie/agefriendly/principles.shtml</a:t>
            </a:r>
            <a:endParaRPr lang="en-GB" sz="3800" dirty="0"/>
          </a:p>
          <a:p>
            <a:pPr marL="0" indent="0">
              <a:buNone/>
            </a:pPr>
            <a:endParaRPr lang="sl-SI" sz="3000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0"/>
            <a:ext cx="2627784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65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9" y="260648"/>
            <a:ext cx="8568952" cy="1368152"/>
          </a:xfrm>
        </p:spPr>
        <p:txBody>
          <a:bodyPr>
            <a:noAutofit/>
          </a:bodyPr>
          <a:lstStyle/>
          <a:p>
            <a:r>
              <a:rPr lang="en-GB" sz="3600" b="1" dirty="0" err="1">
                <a:solidFill>
                  <a:srgbClr val="1D16AE"/>
                </a:solidFill>
              </a:rPr>
              <a:t>Priporočilo</a:t>
            </a:r>
            <a:r>
              <a:rPr lang="en-GB" sz="3600" b="1" dirty="0">
                <a:solidFill>
                  <a:srgbClr val="1D16AE"/>
                </a:solidFill>
              </a:rPr>
              <a:t>:</a:t>
            </a:r>
            <a:br>
              <a:rPr lang="en-GB" sz="3600" b="1" dirty="0">
                <a:solidFill>
                  <a:srgbClr val="1D16AE"/>
                </a:solidFill>
              </a:rPr>
            </a:br>
            <a:r>
              <a:rPr lang="en-GB" sz="3600" b="1" dirty="0" err="1">
                <a:solidFill>
                  <a:srgbClr val="1D16AE"/>
                </a:solidFill>
              </a:rPr>
              <a:t>organizacije</a:t>
            </a:r>
            <a:r>
              <a:rPr lang="en-GB" sz="3600" b="1" dirty="0">
                <a:solidFill>
                  <a:srgbClr val="1D16AE"/>
                </a:solidFill>
              </a:rPr>
              <a:t> </a:t>
            </a:r>
            <a:r>
              <a:rPr lang="en-GB" sz="3600" b="1" dirty="0" err="1">
                <a:solidFill>
                  <a:srgbClr val="1D16AE"/>
                </a:solidFill>
              </a:rPr>
              <a:t>naj</a:t>
            </a:r>
            <a:r>
              <a:rPr lang="en-GB" sz="3600" b="1" dirty="0">
                <a:solidFill>
                  <a:srgbClr val="1D16AE"/>
                </a:solidFill>
              </a:rPr>
              <a:t> se </a:t>
            </a:r>
            <a:r>
              <a:rPr lang="en-GB" sz="3600" b="1" dirty="0" err="1">
                <a:solidFill>
                  <a:srgbClr val="1D16AE"/>
                </a:solidFill>
              </a:rPr>
              <a:t>povežejo</a:t>
            </a:r>
            <a:r>
              <a:rPr lang="en-GB" sz="3600" b="1" dirty="0">
                <a:solidFill>
                  <a:srgbClr val="1D16AE"/>
                </a:solidFill>
              </a:rPr>
              <a:t> v e-</a:t>
            </a:r>
            <a:r>
              <a:rPr lang="en-GB" sz="3600" b="1" dirty="0" err="1">
                <a:solidFill>
                  <a:srgbClr val="1D16AE"/>
                </a:solidFill>
              </a:rPr>
              <a:t>omrežja</a:t>
            </a:r>
            <a:endParaRPr lang="en-GB" sz="3600" b="1" dirty="0">
              <a:solidFill>
                <a:srgbClr val="1D16A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37" y="1844824"/>
            <a:ext cx="8229600" cy="41811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b="1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Primeri</a:t>
            </a:r>
            <a:r>
              <a:rPr lang="en-GB" b="1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GB" dirty="0"/>
          </a:p>
          <a:p>
            <a:r>
              <a:rPr lang="sl-SI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Omrežje omrežij aktivnega staranja</a:t>
            </a:r>
            <a:endParaRPr lang="en-GB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Svet za zagotavljanje e-storitev za seniorje 55+ Slovenije</a:t>
            </a:r>
            <a:endParaRPr lang="en-GB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Kažipot e-storitev za seniorje 55+. Izdaja 2020. E-vključevanje v aktivno staranje. Za odrasle otroke (55+), ki skrbijo za starše (75+). </a:t>
            </a:r>
            <a:endParaRPr lang="en-GB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Povezano učenje interneta in angleščine v omrežju e-sodelovanja</a:t>
            </a:r>
            <a:endParaRPr lang="en-GB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Omrežje</a:t>
            </a:r>
            <a:r>
              <a:rPr lang="en-GB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GB" dirty="0" err="1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seniorji</a:t>
            </a:r>
            <a:r>
              <a:rPr lang="en-GB" dirty="0">
                <a:solidFill>
                  <a:srgbClr val="1D16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55+</a:t>
            </a:r>
          </a:p>
          <a:p>
            <a:endParaRPr lang="en-GB" dirty="0">
              <a:solidFill>
                <a:srgbClr val="1D16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2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080119"/>
          </a:xfrm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rgbClr val="1D16AE"/>
                </a:solidFill>
              </a:rPr>
            </a:br>
            <a:r>
              <a:rPr lang="en-GB" b="1" dirty="0">
                <a:solidFill>
                  <a:srgbClr val="1D16AE"/>
                </a:solidFill>
              </a:rPr>
              <a:t>Active Aging Networks</a:t>
            </a:r>
            <a:br>
              <a:rPr lang="en-GB" dirty="0"/>
            </a:br>
            <a:r>
              <a:rPr lang="en-GB" sz="3100" u="sng" dirty="0">
                <a:hlinkClick r:id="rId2"/>
              </a:rPr>
              <a:t>http://eregion.eu/actors/active-aging-networks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564904"/>
            <a:ext cx="8280920" cy="4176464"/>
          </a:xfrm>
        </p:spPr>
        <p:txBody>
          <a:bodyPr>
            <a:noAutofit/>
          </a:bodyPr>
          <a:lstStyle/>
          <a:p>
            <a:pPr algn="l"/>
            <a:r>
              <a:rPr lang="sl-SI" sz="2000" dirty="0">
                <a:solidFill>
                  <a:srgbClr val="1D16AE"/>
                </a:solidFill>
              </a:rPr>
              <a:t>Aktivno staranje je</a:t>
            </a:r>
            <a:r>
              <a:rPr lang="en-GB" sz="2000" dirty="0">
                <a:solidFill>
                  <a:srgbClr val="1D16AE"/>
                </a:solidFill>
              </a:rPr>
              <a:t> </a:t>
            </a:r>
            <a:r>
              <a:rPr lang="en-GB" sz="2000" dirty="0" err="1">
                <a:solidFill>
                  <a:srgbClr val="1D16AE"/>
                </a:solidFill>
              </a:rPr>
              <a:t>zamisel</a:t>
            </a:r>
            <a:r>
              <a:rPr lang="sl-SI" sz="2000" dirty="0">
                <a:solidFill>
                  <a:srgbClr val="1D16AE"/>
                </a:solidFill>
              </a:rPr>
              <a:t>, ki vzbuja idejo o daljši dejavnosti, z višjo upokojitveno starostjo in delovnimi praksami, prilagojenimi starosti zaposlenega. Razširja se na socialno udejstvovanje starejših v skupnosti. Pomeni pomagati ljudem, da ostanejo odgovorni za svoje življenje čim dlje, kolikor je mogoče, in prispevajo k gospodarstvu in družbi (Evropska komisija, zaposlovanje, socialne zadeve in vključenost).</a:t>
            </a:r>
            <a:endParaRPr lang="en-GB" sz="2000" dirty="0">
              <a:solidFill>
                <a:srgbClr val="1D16AE"/>
              </a:solidFill>
            </a:endParaRPr>
          </a:p>
          <a:p>
            <a:pPr algn="l"/>
            <a:r>
              <a:rPr lang="sl-SI" sz="2000" dirty="0">
                <a:solidFill>
                  <a:srgbClr val="1D16AE"/>
                </a:solidFill>
              </a:rPr>
              <a:t> </a:t>
            </a:r>
            <a:endParaRPr lang="en-GB" sz="2000" dirty="0">
              <a:solidFill>
                <a:srgbClr val="1D16AE"/>
              </a:solidFill>
            </a:endParaRPr>
          </a:p>
          <a:p>
            <a:pPr algn="l"/>
            <a:r>
              <a:rPr lang="sl-SI" sz="2000" dirty="0">
                <a:solidFill>
                  <a:srgbClr val="1D16AE"/>
                </a:solidFill>
              </a:rPr>
              <a:t>AAN - </a:t>
            </a:r>
            <a:r>
              <a:rPr lang="sl-SI" sz="2000" dirty="0" err="1">
                <a:solidFill>
                  <a:srgbClr val="1D16AE"/>
                </a:solidFill>
              </a:rPr>
              <a:t>Active</a:t>
            </a:r>
            <a:r>
              <a:rPr lang="sl-SI" sz="2000" dirty="0">
                <a:solidFill>
                  <a:srgbClr val="1D16AE"/>
                </a:solidFill>
              </a:rPr>
              <a:t> </a:t>
            </a:r>
            <a:r>
              <a:rPr lang="sl-SI" sz="2000" dirty="0" err="1">
                <a:solidFill>
                  <a:srgbClr val="1D16AE"/>
                </a:solidFill>
              </a:rPr>
              <a:t>Aging</a:t>
            </a:r>
            <a:r>
              <a:rPr lang="sl-SI" sz="2000" dirty="0">
                <a:solidFill>
                  <a:srgbClr val="1D16AE"/>
                </a:solidFill>
              </a:rPr>
              <a:t> </a:t>
            </a:r>
            <a:r>
              <a:rPr lang="sl-SI" sz="2000" dirty="0" err="1">
                <a:solidFill>
                  <a:srgbClr val="1D16AE"/>
                </a:solidFill>
              </a:rPr>
              <a:t>Networks</a:t>
            </a:r>
            <a:r>
              <a:rPr lang="sl-SI" sz="2000" dirty="0">
                <a:solidFill>
                  <a:srgbClr val="1D16AE"/>
                </a:solidFill>
              </a:rPr>
              <a:t> je sestavni del portala eRegion, ki podpira e-sodelovanje med različnimi omrežji, ki združujejo organizacije in posameznike, ki jih zanima e-vključitev v aktivno staranje. Spodbuja partnersko angažiranje, promovira novice in dogodke, olajša srečevanja in izmenjevanje idej ter iskanje potencialnih partnerjev v skupnih inovativnih projektih v e-regiji.</a:t>
            </a:r>
            <a:endParaRPr lang="en-GB" sz="2000" dirty="0">
              <a:solidFill>
                <a:srgbClr val="1D16AE"/>
              </a:solidFill>
            </a:endParaRPr>
          </a:p>
        </p:txBody>
      </p:sp>
      <p:pic>
        <p:nvPicPr>
          <p:cNvPr id="5" name="Picture 2" descr="http://eregion.eu/wp-content/uploads/2018/03/Capture-2-300x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340768"/>
            <a:ext cx="2160240" cy="979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747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9045</TotalTime>
  <Words>1109</Words>
  <Application>Microsoft Office PowerPoint</Application>
  <PresentationFormat>Diaprojekcija na zaslonu (4:3)</PresentationFormat>
  <Paragraphs>123</Paragraphs>
  <Slides>13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PowerPointova predstavitev</vt:lpstr>
      <vt:lpstr>Starosti prijazno okolje</vt:lpstr>
      <vt:lpstr>Starosti prijazna občina</vt:lpstr>
      <vt:lpstr>Starosti prijazna knjižnica - priporočila</vt:lpstr>
      <vt:lpstr>Starosti prijazna banka</vt:lpstr>
      <vt:lpstr>Starosti prijazna univerza   10 načel</vt:lpstr>
      <vt:lpstr>Starosti prijazna univerza  10 načel (nad.)</vt:lpstr>
      <vt:lpstr>Priporočilo: organizacije naj se povežejo v e-omrežja</vt:lpstr>
      <vt:lpstr> Active Aging Networks http://eregion.eu/actors/active-aging-networks </vt:lpstr>
      <vt:lpstr> Slovenia Council  for eServices Provision for the Seniors (55+) http://eregion.eu/6-6-2018-slovenia-council-eservices-provision-elderly-55 </vt:lpstr>
      <vt:lpstr>Kažipot e-storitev za seniorje 55+. Izdaja 2020  E-vključevanje v aktivno staranje. Za odrasle otroke 55+, ki skrbijo za starše 75+ http://eregion.eu/seniors-eservices-guide-55-slovenia</vt:lpstr>
      <vt:lpstr>   Connected Learning  of Internet &amp; English in eCollaboration Network http://eregion.eu/connected-learning-internet-english-ecollaboration-network   </vt:lpstr>
      <vt:lpstr> eSeniors 55+ Network Omrežje e-seniorji 55+ http://eregion.eu/eseniors-55-rose-valley-ljubljana-network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Principles for an Age Friendly University https://www.dcu.ie/agefriendly/principles.shtml</dc:title>
  <dc:creator>Joze Gricar</dc:creator>
  <cp:lastModifiedBy>Mojca Šipek</cp:lastModifiedBy>
  <cp:revision>310</cp:revision>
  <dcterms:created xsi:type="dcterms:W3CDTF">2018-03-15T09:48:21Z</dcterms:created>
  <dcterms:modified xsi:type="dcterms:W3CDTF">2019-11-13T11:08:16Z</dcterms:modified>
</cp:coreProperties>
</file>